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Lat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TSansNarrow-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b75b196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b75b196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b75b196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b75b196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b75b1965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b75b1965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b75b1965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b75b1965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11186e6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11186e6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a11186e6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a11186e6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a11186e6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a11186e6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11186e6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11186e6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a11186e69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a11186e6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a11186e69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a11186e69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c5bb101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c5bb101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a11186e69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a11186e69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Does It Mean to Be Presbyterian?</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Week 3: Presbyterian Polity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Church Conflict, Presbyterian-Style!</a:t>
            </a:r>
            <a:endParaRPr/>
          </a:p>
        </p:txBody>
      </p:sp>
      <p:sp>
        <p:nvSpPr>
          <p:cNvPr id="136" name="Google Shape;136;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Freedom of conscience, subject to the Word and the authority of the Church as it flows from the Word</a:t>
            </a:r>
            <a:endParaRPr/>
          </a:p>
          <a:p>
            <a:pPr indent="-342900" lvl="0" marL="457200" rtl="0" algn="l">
              <a:spcBef>
                <a:spcPts val="0"/>
              </a:spcBef>
              <a:spcAft>
                <a:spcPts val="0"/>
              </a:spcAft>
              <a:buSzPts val="1800"/>
              <a:buChar char="●"/>
            </a:pPr>
            <a:r>
              <a:rPr lang="en"/>
              <a:t>Majority rule</a:t>
            </a:r>
            <a:endParaRPr/>
          </a:p>
          <a:p>
            <a:pPr indent="-342900" lvl="0" marL="457200" rtl="0" algn="l">
              <a:spcBef>
                <a:spcPts val="0"/>
              </a:spcBef>
              <a:spcAft>
                <a:spcPts val="0"/>
              </a:spcAft>
              <a:buSzPts val="1800"/>
              <a:buChar char="●"/>
            </a:pPr>
            <a:r>
              <a:rPr lang="en"/>
              <a:t>Collective discernment</a:t>
            </a:r>
            <a:endParaRPr/>
          </a:p>
          <a:p>
            <a:pPr indent="-342900" lvl="0" marL="457200" rtl="0" algn="l">
              <a:spcBef>
                <a:spcPts val="0"/>
              </a:spcBef>
              <a:spcAft>
                <a:spcPts val="0"/>
              </a:spcAft>
              <a:buSzPts val="1800"/>
              <a:buChar char="●"/>
            </a:pPr>
            <a:r>
              <a:rPr lang="en"/>
              <a:t>Procedural fairness and regularity</a:t>
            </a:r>
            <a:endParaRPr/>
          </a:p>
          <a:p>
            <a:pPr indent="-342900" lvl="0" marL="457200" rtl="0" algn="l">
              <a:spcBef>
                <a:spcPts val="0"/>
              </a:spcBef>
              <a:spcAft>
                <a:spcPts val="0"/>
              </a:spcAft>
              <a:buSzPts val="1800"/>
              <a:buChar char="●"/>
            </a:pPr>
            <a:r>
              <a:rPr lang="en"/>
              <a:t>Disagreeing well: </a:t>
            </a:r>
            <a:r>
              <a:rPr lang="en"/>
              <a:t>options</a:t>
            </a:r>
            <a:r>
              <a:rPr lang="en"/>
              <a:t> for dissent and protest</a:t>
            </a:r>
            <a:endParaRPr/>
          </a:p>
          <a:p>
            <a:pPr indent="-342900" lvl="0" marL="457200" rtl="0" algn="l">
              <a:spcBef>
                <a:spcPts val="0"/>
              </a:spcBef>
              <a:spcAft>
                <a:spcPts val="0"/>
              </a:spcAft>
              <a:buSzPts val="1800"/>
              <a:buChar char="●"/>
            </a:pPr>
            <a:r>
              <a:rPr lang="en"/>
              <a:t>Administrative review by higher councils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Church Disciplinary Cases</a:t>
            </a:r>
            <a:endParaRPr/>
          </a:p>
        </p:txBody>
      </p:sp>
      <p:sp>
        <p:nvSpPr>
          <p:cNvPr id="142" name="Google Shape;142;p23"/>
          <p:cNvSpPr txBox="1"/>
          <p:nvPr>
            <p:ph idx="1" type="body"/>
          </p:nvPr>
        </p:nvSpPr>
        <p:spPr>
          <a:xfrm>
            <a:off x="311700" y="1266325"/>
            <a:ext cx="8520600" cy="3753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A last resort, after sincere efforts at conciliation, mediation, and settlement have broken down</a:t>
            </a:r>
            <a:endParaRPr/>
          </a:p>
          <a:p>
            <a:pPr indent="-342900" lvl="0" marL="457200" rtl="0" algn="l">
              <a:spcBef>
                <a:spcPts val="0"/>
              </a:spcBef>
              <a:spcAft>
                <a:spcPts val="0"/>
              </a:spcAft>
              <a:buSzPts val="1800"/>
              <a:buChar char="●"/>
            </a:pPr>
            <a:r>
              <a:rPr lang="en"/>
              <a:t>Goals: honoring God, preserving purity of the church, correcting wrongdoing, bringing repentance and restoration, upholding dignity of those harmed, restoring church unity, and securing just outcomes</a:t>
            </a:r>
            <a:endParaRPr/>
          </a:p>
          <a:p>
            <a:pPr indent="-342900" lvl="0" marL="457200" rtl="0" algn="l">
              <a:spcBef>
                <a:spcPts val="0"/>
              </a:spcBef>
              <a:spcAft>
                <a:spcPts val="0"/>
              </a:spcAft>
              <a:buSzPts val="1800"/>
              <a:buChar char="●"/>
            </a:pPr>
            <a:r>
              <a:rPr lang="en"/>
              <a:t>Two kinds of Permanent Judicial Commission cases:</a:t>
            </a:r>
            <a:endParaRPr/>
          </a:p>
          <a:p>
            <a:pPr indent="-317500" lvl="1" marL="914400" rtl="0" algn="l">
              <a:spcBef>
                <a:spcPts val="0"/>
              </a:spcBef>
              <a:spcAft>
                <a:spcPts val="0"/>
              </a:spcAft>
              <a:buSzPts val="1400"/>
              <a:buChar char="○"/>
            </a:pPr>
            <a:r>
              <a:rPr lang="en"/>
              <a:t>Remedial cases (to prevent or correct irregularities or delinquencies of councils)</a:t>
            </a:r>
            <a:endParaRPr/>
          </a:p>
          <a:p>
            <a:pPr indent="-317500" lvl="2" marL="1371600" rtl="0" algn="l">
              <a:spcBef>
                <a:spcPts val="0"/>
              </a:spcBef>
              <a:spcAft>
                <a:spcPts val="0"/>
              </a:spcAft>
              <a:buSzPts val="1400"/>
              <a:buChar char="■"/>
            </a:pPr>
            <a:r>
              <a:rPr lang="en"/>
              <a:t>E.g., a church member complaining to presbytery against session</a:t>
            </a:r>
            <a:endParaRPr/>
          </a:p>
          <a:p>
            <a:pPr indent="-317500" lvl="1" marL="914400" rtl="0" algn="l">
              <a:spcBef>
                <a:spcPts val="0"/>
              </a:spcBef>
              <a:spcAft>
                <a:spcPts val="0"/>
              </a:spcAft>
              <a:buSzPts val="1400"/>
              <a:buChar char="○"/>
            </a:pPr>
            <a:r>
              <a:rPr lang="en"/>
              <a:t>Disciplinary cases (to prevent or correct offenses by persons)</a:t>
            </a:r>
            <a:endParaRPr/>
          </a:p>
          <a:p>
            <a:pPr indent="-317500" lvl="2" marL="1371600" rtl="0" algn="l">
              <a:spcBef>
                <a:spcPts val="0"/>
              </a:spcBef>
              <a:spcAft>
                <a:spcPts val="0"/>
              </a:spcAft>
              <a:buSzPts val="1400"/>
              <a:buChar char="■"/>
            </a:pPr>
            <a:r>
              <a:rPr lang="en"/>
              <a:t>E.g., a presbytery investigative committee prosecutes a teaching elder on charges of sexual abuse</a:t>
            </a:r>
            <a:endParaRPr/>
          </a:p>
          <a:p>
            <a:pPr indent="-317500" lvl="2" marL="1371600" rtl="0" algn="l">
              <a:spcBef>
                <a:spcPts val="0"/>
              </a:spcBef>
              <a:spcAft>
                <a:spcPts val="0"/>
              </a:spcAft>
              <a:buSzPts val="1400"/>
              <a:buChar char="■"/>
            </a:pPr>
            <a:r>
              <a:rPr lang="en"/>
              <a:t>Finding of guilt can result in rebuke, supervised rehabilitation, or temporary or permanent removal from ordered </a:t>
            </a:r>
            <a:r>
              <a:rPr lang="en"/>
              <a:t>ministry or membership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Make Change in the PC(USA)</a:t>
            </a:r>
            <a:endParaRPr/>
          </a:p>
        </p:txBody>
      </p:sp>
      <p:sp>
        <p:nvSpPr>
          <p:cNvPr id="148" name="Google Shape;148;p24"/>
          <p:cNvSpPr txBox="1"/>
          <p:nvPr>
            <p:ph idx="1" type="body"/>
          </p:nvPr>
        </p:nvSpPr>
        <p:spPr>
          <a:xfrm>
            <a:off x="311700" y="1266325"/>
            <a:ext cx="8520600" cy="3708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Pray</a:t>
            </a:r>
            <a:endParaRPr/>
          </a:p>
          <a:p>
            <a:pPr indent="-342900" lvl="0" marL="457200" rtl="0" algn="l">
              <a:spcBef>
                <a:spcPts val="0"/>
              </a:spcBef>
              <a:spcAft>
                <a:spcPts val="0"/>
              </a:spcAft>
              <a:buSzPts val="1800"/>
              <a:buChar char="●"/>
            </a:pPr>
            <a:r>
              <a:rPr lang="en"/>
              <a:t>Participate and vote in </a:t>
            </a:r>
            <a:r>
              <a:rPr lang="en"/>
              <a:t>congregational meetings</a:t>
            </a:r>
            <a:endParaRPr/>
          </a:p>
          <a:p>
            <a:pPr indent="-342900" lvl="0" marL="457200" rtl="0" algn="l">
              <a:spcBef>
                <a:spcPts val="0"/>
              </a:spcBef>
              <a:spcAft>
                <a:spcPts val="0"/>
              </a:spcAft>
              <a:buSzPts val="1800"/>
              <a:buChar char="●"/>
            </a:pPr>
            <a:r>
              <a:rPr lang="en"/>
              <a:t>Nominate yourself or others for ordination as a Ruling Elder or Deacon</a:t>
            </a:r>
            <a:endParaRPr/>
          </a:p>
          <a:p>
            <a:pPr indent="-342900" lvl="0" marL="457200" rtl="0" algn="l">
              <a:spcBef>
                <a:spcPts val="0"/>
              </a:spcBef>
              <a:spcAft>
                <a:spcPts val="0"/>
              </a:spcAft>
              <a:buSzPts val="1800"/>
              <a:buChar char="●"/>
            </a:pPr>
            <a:r>
              <a:rPr lang="en"/>
              <a:t>Serve on committees or commissions</a:t>
            </a:r>
            <a:endParaRPr/>
          </a:p>
          <a:p>
            <a:pPr indent="-342900" lvl="0" marL="457200" rtl="0" algn="l">
              <a:spcBef>
                <a:spcPts val="0"/>
              </a:spcBef>
              <a:spcAft>
                <a:spcPts val="0"/>
              </a:spcAft>
              <a:buSzPts val="1800"/>
              <a:buChar char="●"/>
            </a:pPr>
            <a:r>
              <a:rPr lang="en"/>
              <a:t>Ask councils to take desired actions (informally or formally)</a:t>
            </a:r>
            <a:endParaRPr/>
          </a:p>
          <a:p>
            <a:pPr indent="-342900" lvl="0" marL="457200" rtl="0" algn="l">
              <a:spcBef>
                <a:spcPts val="0"/>
              </a:spcBef>
              <a:spcAft>
                <a:spcPts val="0"/>
              </a:spcAft>
              <a:buSzPts val="1800"/>
              <a:buChar char="●"/>
            </a:pPr>
            <a:r>
              <a:rPr lang="en"/>
              <a:t>Be a representative to higher councils</a:t>
            </a:r>
            <a:endParaRPr/>
          </a:p>
          <a:p>
            <a:pPr indent="-342900" lvl="0" marL="457200" rtl="0" algn="l">
              <a:spcBef>
                <a:spcPts val="0"/>
              </a:spcBef>
              <a:spcAft>
                <a:spcPts val="0"/>
              </a:spcAft>
              <a:buSzPts val="1800"/>
              <a:buChar char="●"/>
            </a:pPr>
            <a:r>
              <a:rPr lang="en"/>
              <a:t>Consider a call to ministry of Word and Sacrament</a:t>
            </a:r>
            <a:endParaRPr/>
          </a:p>
          <a:p>
            <a:pPr indent="-342900" lvl="0" marL="457200" rtl="0" algn="l">
              <a:spcBef>
                <a:spcPts val="0"/>
              </a:spcBef>
              <a:spcAft>
                <a:spcPts val="0"/>
              </a:spcAft>
              <a:buSzPts val="1800"/>
              <a:buChar char="●"/>
            </a:pPr>
            <a:r>
              <a:rPr lang="en"/>
              <a:t>Bring overtures for </a:t>
            </a:r>
            <a:r>
              <a:rPr lang="en"/>
              <a:t>constitutional</a:t>
            </a:r>
            <a:r>
              <a:rPr lang="en"/>
              <a:t> amendment</a:t>
            </a:r>
            <a:endParaRPr/>
          </a:p>
          <a:p>
            <a:pPr indent="-342900" lvl="0" marL="457200" rtl="0" algn="l">
              <a:spcBef>
                <a:spcPts val="0"/>
              </a:spcBef>
              <a:spcAft>
                <a:spcPts val="0"/>
              </a:spcAft>
              <a:buSzPts val="1800"/>
              <a:buChar char="●"/>
            </a:pPr>
            <a:r>
              <a:rPr lang="en"/>
              <a:t>Make “good trouble”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Special Thanks</a:t>
            </a:r>
            <a:endParaRPr/>
          </a:p>
        </p:txBody>
      </p:sp>
      <p:sp>
        <p:nvSpPr>
          <p:cNvPr id="154" name="Google Shape;154;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rgbClr val="000000"/>
                </a:solidFill>
                <a:latin typeface="Arial"/>
                <a:ea typeface="Arial"/>
                <a:cs typeface="Arial"/>
                <a:sym typeface="Arial"/>
              </a:rPr>
              <a:t>Gray, Joan S., and Joyce C. Tucker. </a:t>
            </a:r>
            <a:r>
              <a:rPr i="1" lang="en">
                <a:solidFill>
                  <a:srgbClr val="000000"/>
                </a:solidFill>
                <a:latin typeface="Arial"/>
                <a:ea typeface="Arial"/>
                <a:cs typeface="Arial"/>
                <a:sym typeface="Arial"/>
              </a:rPr>
              <a:t>Presbyterian Polity for Church Leaders</a:t>
            </a:r>
            <a:r>
              <a:rPr lang="en">
                <a:solidFill>
                  <a:srgbClr val="000000"/>
                </a:solidFill>
                <a:latin typeface="Arial"/>
                <a:ea typeface="Arial"/>
                <a:cs typeface="Arial"/>
                <a:sym typeface="Arial"/>
              </a:rPr>
              <a:t>. 4th ed. Louisville, KY: Westminster John Knox Press, 2022.</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0"/>
              </a:spcAft>
              <a:buNone/>
            </a:pPr>
            <a:r>
              <a:rPr lang="en">
                <a:solidFill>
                  <a:srgbClr val="000000"/>
                </a:solidFill>
                <a:latin typeface="Arial"/>
                <a:ea typeface="Arial"/>
                <a:cs typeface="Arial"/>
                <a:sym typeface="Arial"/>
              </a:rPr>
              <a:t>Wilton, Carlos E. </a:t>
            </a:r>
            <a:r>
              <a:rPr i="1" lang="en">
                <a:solidFill>
                  <a:srgbClr val="000000"/>
                </a:solidFill>
                <a:latin typeface="Arial"/>
                <a:ea typeface="Arial"/>
                <a:cs typeface="Arial"/>
                <a:sym typeface="Arial"/>
              </a:rPr>
              <a:t>Principles of Presbyterian Polity</a:t>
            </a:r>
            <a:r>
              <a:rPr lang="en">
                <a:solidFill>
                  <a:srgbClr val="000000"/>
                </a:solidFill>
                <a:latin typeface="Arial"/>
                <a:ea typeface="Arial"/>
                <a:cs typeface="Arial"/>
                <a:sym typeface="Arial"/>
              </a:rPr>
              <a:t>. Second. Louisville, KY: Westminster John Knox Press, 2022.</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sz="16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Polity?</a:t>
            </a:r>
            <a:endParaRPr/>
          </a:p>
        </p:txBody>
      </p:sp>
      <p:sp>
        <p:nvSpPr>
          <p:cNvPr id="73" name="Google Shape;73;p14"/>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“G</a:t>
            </a:r>
            <a:r>
              <a:rPr lang="en" sz="1800"/>
              <a:t>ood policy and order should be constituted and observed in the Kirk where, as in the house of God, it becomes all things to be done decently and in order.” </a:t>
            </a:r>
            <a:endParaRPr sz="1800"/>
          </a:p>
          <a:p>
            <a:pPr indent="457200" lvl="0" marL="914400" rtl="0" algn="l">
              <a:spcBef>
                <a:spcPts val="1200"/>
              </a:spcBef>
              <a:spcAft>
                <a:spcPts val="1200"/>
              </a:spcAft>
              <a:buNone/>
            </a:pPr>
            <a:r>
              <a:rPr lang="en" sz="1800"/>
              <a:t>–The Scots Confession</a:t>
            </a:r>
            <a:endParaRPr sz="1800"/>
          </a:p>
        </p:txBody>
      </p:sp>
      <p:pic>
        <p:nvPicPr>
          <p:cNvPr id="74" name="Google Shape;74;p14"/>
          <p:cNvPicPr preferRelativeResize="0"/>
          <p:nvPr/>
        </p:nvPicPr>
        <p:blipFill>
          <a:blip r:embed="rId3">
            <a:alphaModFix/>
          </a:blip>
          <a:stretch>
            <a:fillRect/>
          </a:stretch>
        </p:blipFill>
        <p:spPr>
          <a:xfrm>
            <a:off x="4979450" y="1017713"/>
            <a:ext cx="3416691"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Fundamentals of Presbyterian Polity</a:t>
            </a:r>
            <a:endParaRPr/>
          </a:p>
        </p:txBody>
      </p:sp>
      <p:sp>
        <p:nvSpPr>
          <p:cNvPr id="80" name="Google Shape;80;p1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Presbyterian polity is:</a:t>
            </a:r>
            <a:endParaRPr sz="1800"/>
          </a:p>
          <a:p>
            <a:pPr indent="-342900" lvl="0" marL="457200" rtl="0" algn="l">
              <a:spcBef>
                <a:spcPts val="1200"/>
              </a:spcBef>
              <a:spcAft>
                <a:spcPts val="0"/>
              </a:spcAft>
              <a:buSzPts val="1800"/>
              <a:buChar char="●"/>
            </a:pPr>
            <a:r>
              <a:rPr lang="en" sz="1800"/>
              <a:t>Constitutional</a:t>
            </a:r>
            <a:endParaRPr sz="1800"/>
          </a:p>
          <a:p>
            <a:pPr indent="-342900" lvl="0" marL="457200" rtl="0" algn="l">
              <a:spcBef>
                <a:spcPts val="0"/>
              </a:spcBef>
              <a:spcAft>
                <a:spcPts val="0"/>
              </a:spcAft>
              <a:buSzPts val="1800"/>
              <a:buChar char="●"/>
            </a:pPr>
            <a:r>
              <a:rPr lang="en" sz="1800"/>
              <a:t>Representative</a:t>
            </a:r>
            <a:endParaRPr sz="1800"/>
          </a:p>
          <a:p>
            <a:pPr indent="-342900" lvl="0" marL="457200" rtl="0" algn="l">
              <a:spcBef>
                <a:spcPts val="0"/>
              </a:spcBef>
              <a:spcAft>
                <a:spcPts val="0"/>
              </a:spcAft>
              <a:buSzPts val="1800"/>
              <a:buChar char="●"/>
            </a:pPr>
            <a:r>
              <a:rPr lang="en" sz="1800"/>
              <a:t>Conciliar</a:t>
            </a:r>
            <a:endParaRPr sz="1800"/>
          </a:p>
        </p:txBody>
      </p:sp>
      <p:pic>
        <p:nvPicPr>
          <p:cNvPr id="81" name="Google Shape;81;p15"/>
          <p:cNvPicPr preferRelativeResize="0"/>
          <p:nvPr/>
        </p:nvPicPr>
        <p:blipFill>
          <a:blip r:embed="rId3">
            <a:alphaModFix/>
          </a:blip>
          <a:stretch>
            <a:fillRect/>
          </a:stretch>
        </p:blipFill>
        <p:spPr>
          <a:xfrm>
            <a:off x="5338671" y="1331538"/>
            <a:ext cx="2060775" cy="3323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Presbyterian Ministers</a:t>
            </a:r>
            <a:endParaRPr/>
          </a:p>
        </p:txBody>
      </p:sp>
      <p:sp>
        <p:nvSpPr>
          <p:cNvPr id="87" name="Google Shape;87;p16"/>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Every church member!</a:t>
            </a:r>
            <a:endParaRPr sz="2000"/>
          </a:p>
          <a:p>
            <a:pPr indent="-355600" lvl="0" marL="457200" rtl="0" algn="l">
              <a:spcBef>
                <a:spcPts val="0"/>
              </a:spcBef>
              <a:spcAft>
                <a:spcPts val="0"/>
              </a:spcAft>
              <a:buSzPts val="2000"/>
              <a:buChar char="●"/>
            </a:pPr>
            <a:r>
              <a:rPr lang="en" sz="2000"/>
              <a:t>Deacons</a:t>
            </a:r>
            <a:endParaRPr sz="2000"/>
          </a:p>
          <a:p>
            <a:pPr indent="-355600" lvl="0" marL="457200" rtl="0" algn="l">
              <a:spcBef>
                <a:spcPts val="0"/>
              </a:spcBef>
              <a:spcAft>
                <a:spcPts val="0"/>
              </a:spcAft>
              <a:buSzPts val="2000"/>
              <a:buChar char="●"/>
            </a:pPr>
            <a:r>
              <a:rPr lang="en" sz="2000"/>
              <a:t>Ruling </a:t>
            </a:r>
            <a:r>
              <a:rPr lang="en" sz="2000"/>
              <a:t>E</a:t>
            </a:r>
            <a:r>
              <a:rPr lang="en" sz="2000"/>
              <a:t>lders</a:t>
            </a:r>
            <a:endParaRPr sz="2000"/>
          </a:p>
          <a:p>
            <a:pPr indent="-355600" lvl="0" marL="457200" rtl="0" algn="l">
              <a:spcBef>
                <a:spcPts val="0"/>
              </a:spcBef>
              <a:spcAft>
                <a:spcPts val="0"/>
              </a:spcAft>
              <a:buSzPts val="2000"/>
              <a:buChar char="●"/>
            </a:pPr>
            <a:r>
              <a:rPr lang="en" sz="2000"/>
              <a:t>Teaching </a:t>
            </a:r>
            <a:r>
              <a:rPr lang="en" sz="2000"/>
              <a:t>E</a:t>
            </a:r>
            <a:r>
              <a:rPr lang="en" sz="2000"/>
              <a:t>lders</a:t>
            </a:r>
            <a:endParaRPr sz="2000"/>
          </a:p>
        </p:txBody>
      </p:sp>
      <p:pic>
        <p:nvPicPr>
          <p:cNvPr id="88" name="Google Shape;88;p16"/>
          <p:cNvPicPr preferRelativeResize="0"/>
          <p:nvPr/>
        </p:nvPicPr>
        <p:blipFill>
          <a:blip r:embed="rId3">
            <a:alphaModFix/>
          </a:blip>
          <a:stretch>
            <a:fillRect/>
          </a:stretch>
        </p:blipFill>
        <p:spPr>
          <a:xfrm>
            <a:off x="442975" y="1113063"/>
            <a:ext cx="3608926" cy="3608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Calling of Church Membership</a:t>
            </a:r>
            <a:endParaRPr/>
          </a:p>
        </p:txBody>
      </p:sp>
      <p:sp>
        <p:nvSpPr>
          <p:cNvPr id="94" name="Google Shape;94;p17"/>
          <p:cNvSpPr txBox="1"/>
          <p:nvPr>
            <p:ph idx="1" type="body"/>
          </p:nvPr>
        </p:nvSpPr>
        <p:spPr>
          <a:xfrm>
            <a:off x="0" y="1417950"/>
            <a:ext cx="4311600" cy="3725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P</a:t>
            </a:r>
            <a:r>
              <a:rPr lang="en"/>
              <a:t>roclaiming the good news in word and deed</a:t>
            </a:r>
            <a:endParaRPr/>
          </a:p>
          <a:p>
            <a:pPr indent="-317500" lvl="0" marL="457200" rtl="0" algn="l">
              <a:spcBef>
                <a:spcPts val="0"/>
              </a:spcBef>
              <a:spcAft>
                <a:spcPts val="0"/>
              </a:spcAft>
              <a:buSzPts val="1400"/>
              <a:buChar char="●"/>
            </a:pPr>
            <a:r>
              <a:rPr lang="en"/>
              <a:t>Taking part in the common life and worship of a congregation</a:t>
            </a:r>
            <a:endParaRPr/>
          </a:p>
          <a:p>
            <a:pPr indent="-317500" lvl="0" marL="457200" rtl="0" algn="l">
              <a:spcBef>
                <a:spcPts val="0"/>
              </a:spcBef>
              <a:spcAft>
                <a:spcPts val="0"/>
              </a:spcAft>
              <a:buSzPts val="1400"/>
              <a:buChar char="●"/>
            </a:pPr>
            <a:r>
              <a:rPr lang="en"/>
              <a:t>Lifting one another up in prayer, mutual concern, and active support</a:t>
            </a:r>
            <a:endParaRPr/>
          </a:p>
          <a:p>
            <a:pPr indent="-317500" lvl="0" marL="457200" rtl="0" algn="l">
              <a:spcBef>
                <a:spcPts val="0"/>
              </a:spcBef>
              <a:spcAft>
                <a:spcPts val="0"/>
              </a:spcAft>
              <a:buSzPts val="1400"/>
              <a:buChar char="●"/>
            </a:pPr>
            <a:r>
              <a:rPr lang="en"/>
              <a:t>Studying Scripture and the issues of Christian faith and life</a:t>
            </a:r>
            <a:endParaRPr/>
          </a:p>
          <a:p>
            <a:pPr indent="-317500" lvl="0" marL="457200" rtl="0" algn="l">
              <a:spcBef>
                <a:spcPts val="0"/>
              </a:spcBef>
              <a:spcAft>
                <a:spcPts val="0"/>
              </a:spcAft>
              <a:buSzPts val="1400"/>
              <a:buChar char="●"/>
            </a:pPr>
            <a:r>
              <a:rPr lang="en"/>
              <a:t>Supporting the ministry of the church through the giving of money, time, and talents</a:t>
            </a:r>
            <a:endParaRPr/>
          </a:p>
          <a:p>
            <a:pPr indent="-317500" lvl="0" marL="457200" rtl="0" algn="l">
              <a:spcBef>
                <a:spcPts val="0"/>
              </a:spcBef>
              <a:spcAft>
                <a:spcPts val="0"/>
              </a:spcAft>
              <a:buSzPts val="1400"/>
              <a:buChar char="●"/>
            </a:pPr>
            <a:r>
              <a:rPr lang="en"/>
              <a:t>Demonstrating a new quality of life within and through the church</a:t>
            </a:r>
            <a:endParaRPr/>
          </a:p>
        </p:txBody>
      </p:sp>
      <p:sp>
        <p:nvSpPr>
          <p:cNvPr id="95" name="Google Shape;95;p17"/>
          <p:cNvSpPr txBox="1"/>
          <p:nvPr>
            <p:ph idx="2" type="body"/>
          </p:nvPr>
        </p:nvSpPr>
        <p:spPr>
          <a:xfrm>
            <a:off x="4832400" y="1417950"/>
            <a:ext cx="4311600" cy="37257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R</a:t>
            </a:r>
            <a:r>
              <a:rPr lang="en"/>
              <a:t>esponding to God’s activity in the world through service to others</a:t>
            </a:r>
            <a:endParaRPr/>
          </a:p>
          <a:p>
            <a:pPr indent="-317500" lvl="0" marL="457200" rtl="0" algn="l">
              <a:spcBef>
                <a:spcPts val="0"/>
              </a:spcBef>
              <a:spcAft>
                <a:spcPts val="0"/>
              </a:spcAft>
              <a:buSzPts val="1400"/>
              <a:buChar char="●"/>
            </a:pPr>
            <a:r>
              <a:rPr lang="en"/>
              <a:t>Living responsibly in the personal, family, vocational, political, cultural, and social relationships of life</a:t>
            </a:r>
            <a:endParaRPr/>
          </a:p>
          <a:p>
            <a:pPr indent="-317500" lvl="0" marL="457200" rtl="0" algn="l">
              <a:spcBef>
                <a:spcPts val="0"/>
              </a:spcBef>
              <a:spcAft>
                <a:spcPts val="0"/>
              </a:spcAft>
              <a:buSzPts val="1400"/>
              <a:buChar char="●"/>
            </a:pPr>
            <a:r>
              <a:rPr lang="en"/>
              <a:t>Working in the world for peace, justice, freedom, and human fulfillment</a:t>
            </a:r>
            <a:endParaRPr/>
          </a:p>
          <a:p>
            <a:pPr indent="-317500" lvl="0" marL="457200" rtl="0" algn="l">
              <a:spcBef>
                <a:spcPts val="0"/>
              </a:spcBef>
              <a:spcAft>
                <a:spcPts val="0"/>
              </a:spcAft>
              <a:buSzPts val="1400"/>
              <a:buChar char="●"/>
            </a:pPr>
            <a:r>
              <a:rPr lang="en"/>
              <a:t>Caring for God’s creation</a:t>
            </a:r>
            <a:endParaRPr/>
          </a:p>
          <a:p>
            <a:pPr indent="-317500" lvl="0" marL="457200" rtl="0" algn="l">
              <a:spcBef>
                <a:spcPts val="0"/>
              </a:spcBef>
              <a:spcAft>
                <a:spcPts val="0"/>
              </a:spcAft>
              <a:buSzPts val="1400"/>
              <a:buChar char="●"/>
            </a:pPr>
            <a:r>
              <a:rPr lang="en"/>
              <a:t>Participating in the governing responsibilities of the church</a:t>
            </a:r>
            <a:endParaRPr/>
          </a:p>
          <a:p>
            <a:pPr indent="-317500" lvl="0" marL="457200" rtl="0" algn="l">
              <a:spcBef>
                <a:spcPts val="0"/>
              </a:spcBef>
              <a:spcAft>
                <a:spcPts val="0"/>
              </a:spcAft>
              <a:buSzPts val="1400"/>
              <a:buChar char="●"/>
            </a:pPr>
            <a:r>
              <a:rPr lang="en"/>
              <a:t>Reviewing and evaluating regularly the integrity of one’s membership, and considering ways in which one’s participation in the worship and service of the church may be increased and made more meaningful</a:t>
            </a:r>
            <a:endParaRPr/>
          </a:p>
        </p:txBody>
      </p:sp>
      <p:sp>
        <p:nvSpPr>
          <p:cNvPr id="96" name="Google Shape;96;p17"/>
          <p:cNvSpPr txBox="1"/>
          <p:nvPr/>
        </p:nvSpPr>
        <p:spPr>
          <a:xfrm>
            <a:off x="7940700" y="4812600"/>
            <a:ext cx="12033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G-1.0304</a:t>
            </a:r>
            <a:endParaRPr sz="18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Calling of Ordered Ministry</a:t>
            </a:r>
            <a:endParaRPr/>
          </a:p>
        </p:txBody>
      </p:sp>
      <p:sp>
        <p:nvSpPr>
          <p:cNvPr id="102" name="Google Shape;102;p18"/>
          <p:cNvSpPr txBox="1"/>
          <p:nvPr/>
        </p:nvSpPr>
        <p:spPr>
          <a:xfrm>
            <a:off x="795125" y="1403425"/>
            <a:ext cx="1849800" cy="105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Teaching Elders</a:t>
            </a:r>
            <a:endParaRPr sz="1800">
              <a:solidFill>
                <a:schemeClr val="dk1"/>
              </a:solidFill>
              <a:latin typeface="Lato"/>
              <a:ea typeface="Lato"/>
              <a:cs typeface="Lato"/>
              <a:sym typeface="Lato"/>
            </a:endParaRPr>
          </a:p>
        </p:txBody>
      </p:sp>
      <p:sp>
        <p:nvSpPr>
          <p:cNvPr id="103" name="Google Shape;103;p18"/>
          <p:cNvSpPr txBox="1"/>
          <p:nvPr/>
        </p:nvSpPr>
        <p:spPr>
          <a:xfrm>
            <a:off x="6499075" y="1403425"/>
            <a:ext cx="1849800" cy="105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Deacons</a:t>
            </a:r>
            <a:endParaRPr sz="1800">
              <a:solidFill>
                <a:schemeClr val="dk1"/>
              </a:solidFill>
              <a:latin typeface="Lato"/>
              <a:ea typeface="Lato"/>
              <a:cs typeface="Lato"/>
              <a:sym typeface="Lato"/>
            </a:endParaRPr>
          </a:p>
        </p:txBody>
      </p:sp>
      <p:sp>
        <p:nvSpPr>
          <p:cNvPr id="104" name="Google Shape;104;p18"/>
          <p:cNvSpPr txBox="1"/>
          <p:nvPr/>
        </p:nvSpPr>
        <p:spPr>
          <a:xfrm>
            <a:off x="3647100" y="1403413"/>
            <a:ext cx="1849800" cy="105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Ruling Elders</a:t>
            </a:r>
            <a:endParaRPr sz="1800">
              <a:solidFill>
                <a:schemeClr val="dk1"/>
              </a:solidFill>
              <a:latin typeface="Lato"/>
              <a:ea typeface="Lato"/>
              <a:cs typeface="Lato"/>
              <a:sym typeface="Lato"/>
            </a:endParaRPr>
          </a:p>
        </p:txBody>
      </p:sp>
      <p:sp>
        <p:nvSpPr>
          <p:cNvPr id="105" name="Google Shape;105;p18"/>
          <p:cNvSpPr txBox="1"/>
          <p:nvPr/>
        </p:nvSpPr>
        <p:spPr>
          <a:xfrm>
            <a:off x="3359550" y="2571750"/>
            <a:ext cx="2424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Will you be a faithful ruling elder, watching over the people, providing for their worship, nurture, and service? Will you share in government and discipline, serving in councils of the church, and in your ministry will you try to show the love and justice of Jesus Christ?</a:t>
            </a:r>
            <a:endParaRPr/>
          </a:p>
        </p:txBody>
      </p:sp>
      <p:sp>
        <p:nvSpPr>
          <p:cNvPr id="106" name="Google Shape;106;p18"/>
          <p:cNvSpPr txBox="1"/>
          <p:nvPr/>
        </p:nvSpPr>
        <p:spPr>
          <a:xfrm>
            <a:off x="6120175" y="2571750"/>
            <a:ext cx="2607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Will you be a faithful deacon, teaching charity, urging concern, and directing the people’s help to the friendless and those in need, and in your ministry will you try to show the love and justice of Jesus Christ?</a:t>
            </a:r>
            <a:endParaRPr/>
          </a:p>
        </p:txBody>
      </p:sp>
      <p:sp>
        <p:nvSpPr>
          <p:cNvPr id="107" name="Google Shape;107;p18"/>
          <p:cNvSpPr txBox="1"/>
          <p:nvPr/>
        </p:nvSpPr>
        <p:spPr>
          <a:xfrm>
            <a:off x="379025" y="2571750"/>
            <a:ext cx="2644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Will you be a faithful minister</a:t>
            </a:r>
            <a:endParaRPr/>
          </a:p>
          <a:p>
            <a:pPr indent="0" lvl="0" marL="0" rtl="0" algn="l">
              <a:spcBef>
                <a:spcPts val="0"/>
              </a:spcBef>
              <a:spcAft>
                <a:spcPts val="0"/>
              </a:spcAft>
              <a:buNone/>
            </a:pPr>
            <a:r>
              <a:rPr lang="en"/>
              <a:t>of the Word and Sacrament, proclaiming the good news in Word and Sacrament, teaching faith and caring for people? Will you be active in  government and discipline, serving in the councils of the church; and in your ministry will you try to show the love and justice of Jesus Christ?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Session</a:t>
            </a:r>
            <a:endParaRPr/>
          </a:p>
        </p:txBody>
      </p:sp>
      <p:sp>
        <p:nvSpPr>
          <p:cNvPr id="113" name="Google Shape;113;p19"/>
          <p:cNvSpPr txBox="1"/>
          <p:nvPr>
            <p:ph idx="1" type="body"/>
          </p:nvPr>
        </p:nvSpPr>
        <p:spPr>
          <a:xfrm>
            <a:off x="311700" y="1266175"/>
            <a:ext cx="3999900" cy="387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Leads and equips congregation for evangelism and outreach</a:t>
            </a:r>
            <a:endParaRPr/>
          </a:p>
          <a:p>
            <a:pPr indent="-317500" lvl="0" marL="457200" rtl="0" algn="l">
              <a:spcBef>
                <a:spcPts val="0"/>
              </a:spcBef>
              <a:spcAft>
                <a:spcPts val="0"/>
              </a:spcAft>
              <a:buSzPts val="1400"/>
              <a:buChar char="●"/>
            </a:pPr>
            <a:r>
              <a:rPr lang="en"/>
              <a:t>Receives new members</a:t>
            </a:r>
            <a:endParaRPr/>
          </a:p>
          <a:p>
            <a:pPr indent="-317500" lvl="0" marL="457200" rtl="0" algn="l">
              <a:spcBef>
                <a:spcPts val="0"/>
              </a:spcBef>
              <a:spcAft>
                <a:spcPts val="0"/>
              </a:spcAft>
              <a:buSzPts val="1400"/>
              <a:buChar char="●"/>
            </a:pPr>
            <a:r>
              <a:rPr lang="en"/>
              <a:t>Keeps accurate membership rolls</a:t>
            </a:r>
            <a:endParaRPr/>
          </a:p>
          <a:p>
            <a:pPr indent="-317500" lvl="0" marL="457200" rtl="0" algn="l">
              <a:spcBef>
                <a:spcPts val="0"/>
              </a:spcBef>
              <a:spcAft>
                <a:spcPts val="0"/>
              </a:spcAft>
              <a:buSzPts val="1400"/>
              <a:buChar char="●"/>
            </a:pPr>
            <a:r>
              <a:rPr lang="en"/>
              <a:t>Makes provision for preaching and Sacraments</a:t>
            </a:r>
            <a:endParaRPr/>
          </a:p>
          <a:p>
            <a:pPr indent="-317500" lvl="0" marL="457200" rtl="0" algn="l">
              <a:spcBef>
                <a:spcPts val="0"/>
              </a:spcBef>
              <a:spcAft>
                <a:spcPts val="0"/>
              </a:spcAft>
              <a:buSzPts val="1400"/>
              <a:buChar char="●"/>
            </a:pPr>
            <a:r>
              <a:rPr lang="en"/>
              <a:t>Authorizes Sacraments</a:t>
            </a:r>
            <a:endParaRPr/>
          </a:p>
          <a:p>
            <a:pPr indent="-317500" lvl="0" marL="457200" rtl="0" algn="l">
              <a:spcBef>
                <a:spcPts val="0"/>
              </a:spcBef>
              <a:spcAft>
                <a:spcPts val="0"/>
              </a:spcAft>
              <a:buSzPts val="1400"/>
              <a:buChar char="●"/>
            </a:pPr>
            <a:r>
              <a:rPr lang="en"/>
              <a:t>Oversees and approves all public worship</a:t>
            </a:r>
            <a:endParaRPr/>
          </a:p>
          <a:p>
            <a:pPr indent="-317500" lvl="0" marL="457200" rtl="0" algn="l">
              <a:spcBef>
                <a:spcPts val="0"/>
              </a:spcBef>
              <a:spcAft>
                <a:spcPts val="0"/>
              </a:spcAft>
              <a:buSzPts val="1400"/>
              <a:buChar char="●"/>
            </a:pPr>
            <a:r>
              <a:rPr lang="en"/>
              <a:t>Develops and supervises educational programs</a:t>
            </a:r>
            <a:endParaRPr/>
          </a:p>
          <a:p>
            <a:pPr indent="-317500" lvl="0" marL="457200" rtl="0" algn="l">
              <a:spcBef>
                <a:spcPts val="0"/>
              </a:spcBef>
              <a:spcAft>
                <a:spcPts val="0"/>
              </a:spcAft>
              <a:buSzPts val="1400"/>
              <a:buChar char="●"/>
            </a:pPr>
            <a:r>
              <a:rPr lang="en"/>
              <a:t>Establishes congregational budget</a:t>
            </a:r>
            <a:endParaRPr/>
          </a:p>
          <a:p>
            <a:pPr indent="-317500" lvl="0" marL="457200" rtl="0" algn="l">
              <a:spcBef>
                <a:spcPts val="0"/>
              </a:spcBef>
              <a:spcAft>
                <a:spcPts val="0"/>
              </a:spcAft>
              <a:buSzPts val="1400"/>
              <a:buChar char="●"/>
            </a:pPr>
            <a:r>
              <a:rPr lang="en"/>
              <a:t>Creates committees and commissions</a:t>
            </a:r>
            <a:endParaRPr/>
          </a:p>
        </p:txBody>
      </p:sp>
      <p:sp>
        <p:nvSpPr>
          <p:cNvPr id="114" name="Google Shape;114;p19"/>
          <p:cNvSpPr txBox="1"/>
          <p:nvPr>
            <p:ph idx="2" type="body"/>
          </p:nvPr>
        </p:nvSpPr>
        <p:spPr>
          <a:xfrm>
            <a:off x="4832400" y="1266175"/>
            <a:ext cx="3999900" cy="387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Oversees all other </a:t>
            </a:r>
            <a:r>
              <a:rPr lang="en"/>
              <a:t>church</a:t>
            </a:r>
            <a:r>
              <a:rPr lang="en"/>
              <a:t> </a:t>
            </a:r>
            <a:r>
              <a:rPr lang="en"/>
              <a:t>organizations</a:t>
            </a:r>
            <a:endParaRPr/>
          </a:p>
          <a:p>
            <a:pPr indent="-317500" lvl="0" marL="457200" rtl="0" algn="l">
              <a:spcBef>
                <a:spcPts val="0"/>
              </a:spcBef>
              <a:spcAft>
                <a:spcPts val="0"/>
              </a:spcAft>
              <a:buSzPts val="1400"/>
              <a:buChar char="●"/>
            </a:pPr>
            <a:r>
              <a:rPr lang="en"/>
              <a:t>Provides for property management</a:t>
            </a:r>
            <a:endParaRPr/>
          </a:p>
          <a:p>
            <a:pPr indent="-317500" lvl="0" marL="457200" rtl="0" algn="l">
              <a:spcBef>
                <a:spcPts val="0"/>
              </a:spcBef>
              <a:spcAft>
                <a:spcPts val="0"/>
              </a:spcAft>
              <a:buSzPts val="1400"/>
              <a:buChar char="●"/>
            </a:pPr>
            <a:r>
              <a:rPr lang="en"/>
              <a:t>Provides for staff compensation, etc.</a:t>
            </a:r>
            <a:endParaRPr/>
          </a:p>
          <a:p>
            <a:pPr indent="-317500" lvl="0" marL="457200" rtl="0" algn="l">
              <a:spcBef>
                <a:spcPts val="0"/>
              </a:spcBef>
              <a:spcAft>
                <a:spcPts val="0"/>
              </a:spcAft>
              <a:buSzPts val="1400"/>
              <a:buChar char="●"/>
            </a:pPr>
            <a:r>
              <a:rPr lang="en"/>
              <a:t>Calls congregational meetings</a:t>
            </a:r>
            <a:endParaRPr/>
          </a:p>
          <a:p>
            <a:pPr indent="-317500" lvl="0" marL="457200" rtl="0" algn="l">
              <a:spcBef>
                <a:spcPts val="0"/>
              </a:spcBef>
              <a:spcAft>
                <a:spcPts val="0"/>
              </a:spcAft>
              <a:buSzPts val="1400"/>
              <a:buChar char="●"/>
            </a:pPr>
            <a:r>
              <a:rPr lang="en"/>
              <a:t>Provides for pastoral care, fellowship, opportunities for witness and service</a:t>
            </a:r>
            <a:endParaRPr/>
          </a:p>
          <a:p>
            <a:pPr indent="-317500" lvl="0" marL="457200" rtl="0" algn="l">
              <a:spcBef>
                <a:spcPts val="0"/>
              </a:spcBef>
              <a:spcAft>
                <a:spcPts val="0"/>
              </a:spcAft>
              <a:buSzPts val="1400"/>
              <a:buChar char="●"/>
            </a:pPr>
            <a:r>
              <a:rPr lang="en"/>
              <a:t>Instructs, examines, ordains, and trains new ruling elders and deacons</a:t>
            </a:r>
            <a:endParaRPr/>
          </a:p>
          <a:p>
            <a:pPr indent="-317500" lvl="0" marL="457200" rtl="0" algn="l">
              <a:spcBef>
                <a:spcPts val="0"/>
              </a:spcBef>
              <a:spcAft>
                <a:spcPts val="0"/>
              </a:spcAft>
              <a:buSzPts val="1400"/>
              <a:buChar char="●"/>
            </a:pPr>
            <a:r>
              <a:rPr lang="en"/>
              <a:t>Supports inquirers and candidates for teaching elder</a:t>
            </a:r>
            <a:endParaRPr/>
          </a:p>
          <a:p>
            <a:pPr indent="-317500" lvl="0" marL="457200" rtl="0" algn="l">
              <a:spcBef>
                <a:spcPts val="0"/>
              </a:spcBef>
              <a:spcAft>
                <a:spcPts val="0"/>
              </a:spcAft>
              <a:buSzPts val="1400"/>
              <a:buChar char="●"/>
            </a:pPr>
            <a:r>
              <a:rPr lang="en"/>
              <a:t>Carries out higher councils’ instructions</a:t>
            </a:r>
            <a:endParaRPr/>
          </a:p>
          <a:p>
            <a:pPr indent="-317500" lvl="0" marL="457200" rtl="0" algn="l">
              <a:spcBef>
                <a:spcPts val="0"/>
              </a:spcBef>
              <a:spcAft>
                <a:spcPts val="0"/>
              </a:spcAft>
              <a:buSzPts val="1400"/>
              <a:buChar char="●"/>
            </a:pPr>
            <a:r>
              <a:rPr lang="en"/>
              <a:t>Proposes overtures to higher councils</a:t>
            </a:r>
            <a:endParaRPr/>
          </a:p>
          <a:p>
            <a:pPr indent="-317500" lvl="0" marL="457200" rtl="0" algn="l">
              <a:spcBef>
                <a:spcPts val="0"/>
              </a:spcBef>
              <a:spcAft>
                <a:spcPts val="0"/>
              </a:spcAft>
              <a:buSzPts val="1400"/>
              <a:buChar char="●"/>
            </a:pPr>
            <a:r>
              <a:rPr lang="en"/>
              <a:t>Corrects patterns of discrimination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Pastor</a:t>
            </a:r>
            <a:endParaRPr/>
          </a:p>
        </p:txBody>
      </p:sp>
      <p:sp>
        <p:nvSpPr>
          <p:cNvPr id="120" name="Google Shape;120;p20"/>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Studying, teaching, and preaching the Word</a:t>
            </a:r>
            <a:endParaRPr/>
          </a:p>
          <a:p>
            <a:pPr indent="-317500" lvl="0" marL="457200" rtl="0" algn="l">
              <a:spcBef>
                <a:spcPts val="0"/>
              </a:spcBef>
              <a:spcAft>
                <a:spcPts val="0"/>
              </a:spcAft>
              <a:buSzPts val="1400"/>
              <a:buChar char="●"/>
            </a:pPr>
            <a:r>
              <a:rPr lang="en"/>
              <a:t>Celebrating the Sacraments</a:t>
            </a:r>
            <a:endParaRPr/>
          </a:p>
          <a:p>
            <a:pPr indent="-317500" lvl="0" marL="457200" rtl="0" algn="l">
              <a:spcBef>
                <a:spcPts val="0"/>
              </a:spcBef>
              <a:spcAft>
                <a:spcPts val="0"/>
              </a:spcAft>
              <a:buSzPts val="1400"/>
              <a:buChar char="●"/>
            </a:pPr>
            <a:r>
              <a:rPr lang="en"/>
              <a:t>Providing pastoral care, especially to the poor, the sick, the troubled, and the dying</a:t>
            </a:r>
            <a:endParaRPr/>
          </a:p>
          <a:p>
            <a:pPr indent="-317500" lvl="0" marL="457200" rtl="0" algn="l">
              <a:spcBef>
                <a:spcPts val="0"/>
              </a:spcBef>
              <a:spcAft>
                <a:spcPts val="0"/>
              </a:spcAft>
              <a:buSzPts val="1400"/>
              <a:buChar char="●"/>
            </a:pPr>
            <a:r>
              <a:rPr lang="en"/>
              <a:t>Praying with and for the congregation</a:t>
            </a:r>
            <a:endParaRPr/>
          </a:p>
          <a:p>
            <a:pPr indent="-317500" lvl="0" marL="457200" rtl="0" algn="l">
              <a:spcBef>
                <a:spcPts val="0"/>
              </a:spcBef>
              <a:spcAft>
                <a:spcPts val="0"/>
              </a:spcAft>
              <a:buSzPts val="1400"/>
              <a:buChar char="●"/>
            </a:pPr>
            <a:r>
              <a:rPr lang="en"/>
              <a:t>Serving as a member of Session and its moderator</a:t>
            </a:r>
            <a:endParaRPr/>
          </a:p>
          <a:p>
            <a:pPr indent="-317500" lvl="0" marL="457200" rtl="0" algn="l">
              <a:spcBef>
                <a:spcPts val="0"/>
              </a:spcBef>
              <a:spcAft>
                <a:spcPts val="0"/>
              </a:spcAft>
              <a:buSzPts val="1400"/>
              <a:buChar char="●"/>
            </a:pPr>
            <a:r>
              <a:rPr lang="en"/>
              <a:t>Equipping the </a:t>
            </a:r>
            <a:r>
              <a:rPr lang="en"/>
              <a:t>people</a:t>
            </a:r>
            <a:r>
              <a:rPr lang="en"/>
              <a:t> for ministry</a:t>
            </a:r>
            <a:endParaRPr/>
          </a:p>
        </p:txBody>
      </p:sp>
      <p:sp>
        <p:nvSpPr>
          <p:cNvPr id="121" name="Google Shape;121;p20"/>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Selecting Scriptures</a:t>
            </a:r>
            <a:endParaRPr/>
          </a:p>
          <a:p>
            <a:pPr indent="-317500" lvl="0" marL="457200" rtl="0" algn="l">
              <a:spcBef>
                <a:spcPts val="0"/>
              </a:spcBef>
              <a:spcAft>
                <a:spcPts val="0"/>
              </a:spcAft>
              <a:buSzPts val="1400"/>
              <a:buChar char="●"/>
            </a:pPr>
            <a:r>
              <a:rPr lang="en"/>
              <a:t>Selecting hymns and other art forms for use in worship</a:t>
            </a:r>
            <a:endParaRPr/>
          </a:p>
          <a:p>
            <a:pPr indent="-317500" lvl="0" marL="457200" rtl="0" algn="l">
              <a:spcBef>
                <a:spcPts val="0"/>
              </a:spcBef>
              <a:spcAft>
                <a:spcPts val="0"/>
              </a:spcAft>
              <a:buSzPts val="1400"/>
              <a:buChar char="●"/>
            </a:pPr>
            <a:r>
              <a:rPr lang="en"/>
              <a:t>Participating in church governance and ecumenical relationships</a:t>
            </a:r>
            <a:endParaRPr/>
          </a:p>
          <a:p>
            <a:pPr indent="-317500" lvl="0" marL="457200" rtl="0" algn="l">
              <a:spcBef>
                <a:spcPts val="0"/>
              </a:spcBef>
              <a:spcAft>
                <a:spcPts val="0"/>
              </a:spcAft>
              <a:buSzPts val="1400"/>
              <a:buChar char="●"/>
            </a:pPr>
            <a:r>
              <a:rPr lang="en"/>
              <a:t>Maintaining a lifestyle that “commends the gospel to all persons” and “communicates its joy and justice”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nvSpPr>
        <p:spPr>
          <a:xfrm>
            <a:off x="5978225" y="4011900"/>
            <a:ext cx="1849800" cy="89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Sessions</a:t>
            </a:r>
            <a:endParaRPr sz="1800">
              <a:solidFill>
                <a:schemeClr val="dk1"/>
              </a:solidFill>
              <a:latin typeface="Lato"/>
              <a:ea typeface="Lato"/>
              <a:cs typeface="Lato"/>
              <a:sym typeface="Lato"/>
            </a:endParaRPr>
          </a:p>
        </p:txBody>
      </p:sp>
      <p:sp>
        <p:nvSpPr>
          <p:cNvPr id="127" name="Google Shape;127;p21"/>
          <p:cNvSpPr txBox="1"/>
          <p:nvPr/>
        </p:nvSpPr>
        <p:spPr>
          <a:xfrm>
            <a:off x="5978225" y="2754600"/>
            <a:ext cx="1849800" cy="89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Presbyteries</a:t>
            </a:r>
            <a:endParaRPr sz="1800">
              <a:solidFill>
                <a:schemeClr val="dk1"/>
              </a:solidFill>
              <a:latin typeface="Lato"/>
              <a:ea typeface="Lato"/>
              <a:cs typeface="Lato"/>
              <a:sym typeface="Lato"/>
            </a:endParaRPr>
          </a:p>
        </p:txBody>
      </p:sp>
      <p:sp>
        <p:nvSpPr>
          <p:cNvPr id="128" name="Google Shape;128;p21"/>
          <p:cNvSpPr txBox="1"/>
          <p:nvPr/>
        </p:nvSpPr>
        <p:spPr>
          <a:xfrm>
            <a:off x="5978225" y="1497300"/>
            <a:ext cx="1849800" cy="89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Synods</a:t>
            </a:r>
            <a:endParaRPr sz="1800">
              <a:solidFill>
                <a:schemeClr val="dk1"/>
              </a:solidFill>
              <a:latin typeface="Lato"/>
              <a:ea typeface="Lato"/>
              <a:cs typeface="Lato"/>
              <a:sym typeface="Lato"/>
            </a:endParaRPr>
          </a:p>
        </p:txBody>
      </p:sp>
      <p:sp>
        <p:nvSpPr>
          <p:cNvPr id="129" name="Google Shape;129;p21"/>
          <p:cNvSpPr txBox="1"/>
          <p:nvPr/>
        </p:nvSpPr>
        <p:spPr>
          <a:xfrm>
            <a:off x="5978225" y="240000"/>
            <a:ext cx="1849800" cy="89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General Assembly</a:t>
            </a:r>
            <a:endParaRPr sz="1800">
              <a:solidFill>
                <a:schemeClr val="dk1"/>
              </a:solidFill>
              <a:latin typeface="Lato"/>
              <a:ea typeface="Lato"/>
              <a:cs typeface="Lato"/>
              <a:sym typeface="Lato"/>
            </a:endParaRPr>
          </a:p>
        </p:txBody>
      </p:sp>
      <p:sp>
        <p:nvSpPr>
          <p:cNvPr id="130" name="Google Shape;130;p21"/>
          <p:cNvSpPr txBox="1"/>
          <p:nvPr>
            <p:ph type="title"/>
          </p:nvPr>
        </p:nvSpPr>
        <p:spPr>
          <a:xfrm>
            <a:off x="311700" y="1996350"/>
            <a:ext cx="8520600" cy="115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PC(USA) Denominational </a:t>
            </a:r>
            <a:endParaRPr/>
          </a:p>
          <a:p>
            <a:pPr indent="0" lvl="0" marL="0" rtl="0" algn="l">
              <a:spcBef>
                <a:spcPts val="0"/>
              </a:spcBef>
              <a:spcAft>
                <a:spcPts val="0"/>
              </a:spcAft>
              <a:buNone/>
            </a:pPr>
            <a:r>
              <a:rPr lang="en"/>
              <a:t>Structure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